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256" r:id="rId2"/>
    <p:sldId id="258" r:id="rId3"/>
    <p:sldId id="259" r:id="rId4"/>
    <p:sldId id="261" r:id="rId5"/>
    <p:sldId id="263" r:id="rId6"/>
    <p:sldId id="264" r:id="rId7"/>
    <p:sldId id="305" r:id="rId8"/>
    <p:sldId id="265" r:id="rId9"/>
    <p:sldId id="295" r:id="rId10"/>
    <p:sldId id="308" r:id="rId11"/>
    <p:sldId id="306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9" r:id="rId21"/>
    <p:sldId id="304" r:id="rId22"/>
    <p:sldId id="307" r:id="rId23"/>
    <p:sldId id="278" r:id="rId24"/>
  </p:sldIdLst>
  <p:sldSz cx="9144000" cy="5143500" type="screen16x9"/>
  <p:notesSz cx="6858000" cy="9144000"/>
  <p:embeddedFontLst>
    <p:embeddedFont>
      <p:font typeface="Cousine" panose="020B0604020202020204" charset="0"/>
      <p:regular r:id="rId26"/>
      <p:bold r:id="rId27"/>
      <p:italic r:id="rId28"/>
      <p:boldItalic r:id="rId29"/>
    </p:embeddedFont>
    <p:embeddedFont>
      <p:font typeface="JetBrains Mono" panose="02000009000000000000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580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26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06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2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68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06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187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721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893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833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028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65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6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706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491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587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02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304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64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11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314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148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56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Sistem “Lane Detection”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b="1" u="sng" dirty="0" err="1" smtClean="0"/>
              <a:t>NumPy</a:t>
            </a:r>
            <a:r>
              <a:rPr lang="en-US" b="1" u="sng" dirty="0" smtClean="0"/>
              <a:t>:</a:t>
            </a:r>
          </a:p>
          <a:p>
            <a:r>
              <a:rPr lang="en-US" u="sng" dirty="0" err="1" smtClean="0"/>
              <a:t>Permite</a:t>
            </a:r>
            <a:r>
              <a:rPr lang="en-US" u="sng" dirty="0" smtClean="0"/>
              <a:t> </a:t>
            </a:r>
            <a:r>
              <a:rPr lang="en-US" u="sng" dirty="0" err="1" smtClean="0"/>
              <a:t>lucrul</a:t>
            </a:r>
            <a:r>
              <a:rPr lang="en-US" u="sng" dirty="0" smtClean="0"/>
              <a:t> cu array-</a:t>
            </a:r>
            <a:r>
              <a:rPr lang="en-US" u="sng" dirty="0" err="1" smtClean="0"/>
              <a:t>juri</a:t>
            </a:r>
            <a:r>
              <a:rPr lang="en-US" u="sng" dirty="0" smtClean="0"/>
              <a:t> multi </a:t>
            </a:r>
            <a:r>
              <a:rPr lang="en-US" u="sng" dirty="0" err="1" smtClean="0"/>
              <a:t>dimensionale</a:t>
            </a:r>
            <a:endParaRPr lang="en-US" u="sng" dirty="0" smtClean="0"/>
          </a:p>
          <a:p>
            <a:r>
              <a:rPr lang="en-US" u="sng" dirty="0" err="1" smtClean="0"/>
              <a:t>Permite</a:t>
            </a:r>
            <a:r>
              <a:rPr lang="en-US" u="sng" dirty="0" smtClean="0"/>
              <a:t> </a:t>
            </a:r>
            <a:r>
              <a:rPr lang="en-US" u="sng" dirty="0" err="1" smtClean="0"/>
              <a:t>utilizarea</a:t>
            </a:r>
            <a:r>
              <a:rPr lang="en-US" u="sng" dirty="0" smtClean="0"/>
              <a:t> </a:t>
            </a:r>
            <a:r>
              <a:rPr lang="en-US" u="sng" dirty="0" err="1" smtClean="0"/>
              <a:t>functiilor</a:t>
            </a:r>
            <a:r>
              <a:rPr lang="en-US" u="sng" dirty="0" smtClean="0"/>
              <a:t> </a:t>
            </a:r>
            <a:r>
              <a:rPr lang="en-US" u="sng" dirty="0" err="1" smtClean="0"/>
              <a:t>matematice</a:t>
            </a:r>
            <a:r>
              <a:rPr lang="en-US" u="sng" dirty="0" smtClean="0"/>
              <a:t> </a:t>
            </a:r>
            <a:r>
              <a:rPr lang="en-US" u="sng" dirty="0" err="1" smtClean="0"/>
              <a:t>complexe</a:t>
            </a:r>
            <a:endParaRPr lang="en-US" u="sng" dirty="0" smtClean="0"/>
          </a:p>
          <a:p>
            <a:r>
              <a:rPr lang="en-US" u="sng" smtClean="0"/>
              <a:t>Disponibila</a:t>
            </a:r>
            <a:r>
              <a:rPr lang="en-US" u="sng" dirty="0" smtClean="0"/>
              <a:t> </a:t>
            </a:r>
            <a:r>
              <a:rPr lang="en-US" u="sng" dirty="0" smtClean="0"/>
              <a:t>open-source</a:t>
            </a:r>
            <a:endParaRPr lang="en-US" u="sng" dirty="0"/>
          </a:p>
          <a:p>
            <a:pPr marL="114300" indent="0"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2.Unelte SW si librariile folosite</a:t>
            </a: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9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6000" dirty="0" smtClean="0">
                <a:solidFill>
                  <a:schemeClr val="accent3"/>
                </a:solidFill>
              </a:rPr>
              <a:t>3</a:t>
            </a:r>
            <a:endParaRPr sz="6000" dirty="0">
              <a:solidFill>
                <a:schemeClr val="accent3"/>
              </a:solidFill>
            </a:endParaRPr>
          </a:p>
          <a:p>
            <a:pPr lvl="0"/>
            <a:r>
              <a:rPr lang="en-US" sz="2400" dirty="0"/>
              <a:t>3.Pasii </a:t>
            </a:r>
            <a:r>
              <a:rPr lang="en-US" sz="2400" dirty="0" err="1"/>
              <a:t>necesari</a:t>
            </a:r>
            <a:r>
              <a:rPr lang="en-US" sz="2400" dirty="0"/>
              <a:t> </a:t>
            </a:r>
            <a:r>
              <a:rPr lang="en-US" sz="2400" dirty="0" err="1"/>
              <a:t>procesarii</a:t>
            </a:r>
            <a:r>
              <a:rPr lang="en-US" sz="2400" dirty="0"/>
              <a:t> </a:t>
            </a:r>
            <a:r>
              <a:rPr lang="en-US" sz="2400" dirty="0" err="1"/>
              <a:t>imaginilor</a:t>
            </a:r>
            <a:endParaRPr sz="24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86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 smtClean="0"/>
              <a:t>1.Convertirea </a:t>
            </a:r>
            <a:r>
              <a:rPr lang="en-US" dirty="0" err="1"/>
              <a:t>i</a:t>
            </a:r>
            <a:r>
              <a:rPr lang="en-US" dirty="0" err="1" smtClean="0"/>
              <a:t>maginii</a:t>
            </a:r>
            <a:r>
              <a:rPr lang="en-US" dirty="0" smtClean="0"/>
              <a:t> la Greyscale</a:t>
            </a: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285750" indent="-285750"/>
            <a:r>
              <a:rPr lang="en-US" dirty="0" err="1" smtClean="0"/>
              <a:t>Simplific</a:t>
            </a:r>
            <a:r>
              <a:rPr lang="en-US" dirty="0" smtClean="0"/>
              <a:t> </a:t>
            </a:r>
            <a:r>
              <a:rPr lang="en-US" dirty="0" err="1" smtClean="0"/>
              <a:t>astfel</a:t>
            </a:r>
            <a:r>
              <a:rPr lang="en-US" dirty="0" smtClean="0"/>
              <a:t> </a:t>
            </a:r>
            <a:r>
              <a:rPr lang="en-US" dirty="0" err="1" smtClean="0"/>
              <a:t>calculele</a:t>
            </a:r>
            <a:endParaRPr lang="en-US" dirty="0" smtClean="0"/>
          </a:p>
          <a:p>
            <a:pPr marL="285750" indent="-285750"/>
            <a:endParaRPr lang="ro-RO" dirty="0" smtClean="0"/>
          </a:p>
          <a:p>
            <a:pPr marL="0" indent="0">
              <a:buNone/>
            </a:pPr>
            <a:r>
              <a:rPr lang="en-US" altLang="en-US" sz="1400" dirty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cv2.cvtColor(image</a:t>
            </a:r>
            <a:r>
              <a:rPr lang="en-US" altLang="en-US" sz="14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cv2.COLOR_BGR2GRAY)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/>
              <a:t>3.Pasii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75" y="2397800"/>
            <a:ext cx="3632932" cy="21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 smtClean="0"/>
              <a:t>2.Netezirea </a:t>
            </a:r>
            <a:r>
              <a:rPr lang="en-US" dirty="0" err="1" smtClean="0"/>
              <a:t>imaginii</a:t>
            </a:r>
            <a:r>
              <a:rPr lang="en-US" dirty="0" smtClean="0"/>
              <a:t> </a:t>
            </a:r>
            <a:r>
              <a:rPr lang="en-US" dirty="0" err="1" smtClean="0"/>
              <a:t>folosind</a:t>
            </a:r>
            <a:r>
              <a:rPr lang="en-US" dirty="0" smtClean="0"/>
              <a:t> </a:t>
            </a:r>
            <a:r>
              <a:rPr lang="en-US" dirty="0" err="1" smtClean="0"/>
              <a:t>filtrul</a:t>
            </a:r>
            <a:r>
              <a:rPr lang="en-US" dirty="0" smtClean="0"/>
              <a:t> </a:t>
            </a:r>
            <a:r>
              <a:rPr lang="en-US" dirty="0" err="1" smtClean="0"/>
              <a:t>gaussian</a:t>
            </a: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o-RO" dirty="0" smtClean="0"/>
              <a:t> Noise Removal</a:t>
            </a:r>
            <a:endParaRPr lang="en-US" dirty="0" smtClean="0"/>
          </a:p>
          <a:p>
            <a:pPr marL="0" indent="0">
              <a:buNone/>
            </a:pPr>
            <a:r>
              <a:rPr lang="ro-RO" dirty="0" smtClean="0"/>
              <a:t> 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cv2.GaussianBlur(image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kernel_size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kernel_size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/>
              <a:t>3.Pasii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542" y="2798618"/>
            <a:ext cx="3541387" cy="20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 smtClean="0"/>
              <a:t>3.Utilizarea </a:t>
            </a:r>
            <a:r>
              <a:rPr lang="en-US" dirty="0" err="1" smtClean="0"/>
              <a:t>filtrului</a:t>
            </a:r>
            <a:r>
              <a:rPr lang="en-US" dirty="0" smtClean="0"/>
              <a:t> Canny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detectia</a:t>
            </a:r>
            <a:r>
              <a:rPr lang="en-US" dirty="0" smtClean="0"/>
              <a:t> </a:t>
            </a:r>
            <a:r>
              <a:rPr lang="en-US" dirty="0" err="1" smtClean="0"/>
              <a:t>muchiilor</a:t>
            </a:r>
            <a:endParaRPr lang="en-US" dirty="0"/>
          </a:p>
          <a:p>
            <a:pPr marL="114300" indent="0">
              <a:buNone/>
            </a:pPr>
            <a:r>
              <a:rPr lang="en-US" altLang="en-US" dirty="0" smtClean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en-US" dirty="0">
                <a:solidFill>
                  <a:srgbClr val="A9B7C6"/>
                </a:solidFill>
                <a:latin typeface="JetBrains Mono"/>
              </a:rPr>
              <a:t>cv2.Canny(image</a:t>
            </a: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dirty="0" err="1">
                <a:solidFill>
                  <a:srgbClr val="A9B7C6"/>
                </a:solidFill>
                <a:latin typeface="JetBrains Mono"/>
              </a:rPr>
              <a:t>low_threshold</a:t>
            </a: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dirty="0" err="1">
                <a:solidFill>
                  <a:srgbClr val="A9B7C6"/>
                </a:solidFill>
                <a:latin typeface="JetBrains Mono"/>
              </a:rPr>
              <a:t>high_threshold</a:t>
            </a:r>
            <a:r>
              <a:rPr lang="en-US" altLang="en-US" dirty="0">
                <a:solidFill>
                  <a:srgbClr val="A9B7C6"/>
                </a:solidFill>
                <a:latin typeface="JetBrains Mono"/>
              </a:rPr>
              <a:t>)</a:t>
            </a: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altLang="en-US" dirty="0" smtClean="0">
                <a:solidFill>
                  <a:schemeClr val="bg1"/>
                </a:solidFill>
                <a:latin typeface="JetBrains Mono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JetBrains Mono"/>
              </a:rPr>
              <a:t>low_threshold</a:t>
            </a:r>
            <a:r>
              <a:rPr lang="en-US" altLang="en-US" dirty="0" smtClean="0">
                <a:solidFill>
                  <a:schemeClr val="bg1"/>
                </a:solidFill>
                <a:latin typeface="JetBrains Mono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JetBrains Mono"/>
              </a:rPr>
              <a:t>= 50</a:t>
            </a:r>
            <a:br>
              <a:rPr lang="en-US" altLang="en-US" dirty="0">
                <a:solidFill>
                  <a:schemeClr val="bg1"/>
                </a:solidFill>
                <a:latin typeface="JetBrains Mono"/>
              </a:rPr>
            </a:br>
            <a:r>
              <a:rPr lang="en-US" altLang="en-US" dirty="0" smtClean="0">
                <a:solidFill>
                  <a:schemeClr val="bg1"/>
                </a:solidFill>
                <a:latin typeface="JetBrains Mono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JetBrains Mono"/>
              </a:rPr>
              <a:t>high_threshold</a:t>
            </a:r>
            <a:r>
              <a:rPr lang="en-US" altLang="en-US" dirty="0" smtClean="0">
                <a:solidFill>
                  <a:schemeClr val="bg1"/>
                </a:solidFill>
                <a:latin typeface="JetBrains Mono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JetBrains Mono"/>
              </a:rPr>
              <a:t>= 150</a:t>
            </a: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/>
              <a:t>3.Pasii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688" y="2327563"/>
            <a:ext cx="3978768" cy="2223886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7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 smtClean="0"/>
              <a:t>3.Trunchierea </a:t>
            </a:r>
            <a:r>
              <a:rPr lang="en-US" dirty="0" err="1" smtClean="0"/>
              <a:t>unei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regiuni</a:t>
            </a:r>
            <a:r>
              <a:rPr lang="en-US" dirty="0" smtClean="0"/>
              <a:t> de </a:t>
            </a:r>
            <a:r>
              <a:rPr lang="en-US" dirty="0" err="1" smtClean="0"/>
              <a:t>interes</a:t>
            </a:r>
            <a:r>
              <a:rPr lang="en-US" dirty="0" smtClean="0"/>
              <a:t>” -&gt; Region of Interest(ROI)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folosirea</a:t>
            </a:r>
            <a:r>
              <a:rPr lang="en-US" dirty="0" smtClean="0"/>
              <a:t> </a:t>
            </a:r>
            <a:r>
              <a:rPr lang="en-US" dirty="0" err="1" smtClean="0"/>
              <a:t>acesteia</a:t>
            </a:r>
            <a:r>
              <a:rPr lang="en-US" dirty="0" smtClean="0"/>
              <a:t> ca </a:t>
            </a:r>
            <a:r>
              <a:rPr lang="en-US" dirty="0" err="1" smtClean="0"/>
              <a:t>masca</a:t>
            </a: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altLang="en-US" sz="1600" dirty="0" err="1">
                <a:solidFill>
                  <a:srgbClr val="CC7832"/>
                </a:solidFill>
                <a:latin typeface="JetBrains Mono"/>
              </a:rPr>
              <a:t>def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 altLang="en-US" sz="1600" dirty="0" err="1">
                <a:solidFill>
                  <a:srgbClr val="FFC66D"/>
                </a:solidFill>
                <a:latin typeface="JetBrains Mono"/>
              </a:rPr>
              <a:t>region_of_interest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(image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vertices</a:t>
            </a:r>
            <a:r>
              <a:rPr lang="en-US" altLang="en-US" sz="1600" dirty="0" smtClean="0">
                <a:solidFill>
                  <a:srgbClr val="A9B7C6"/>
                </a:solidFill>
                <a:latin typeface="JetBrains Mono"/>
              </a:rPr>
              <a:t>):</a:t>
            </a:r>
            <a:r>
              <a:rPr lang="en-US" altLang="en-US" sz="1600" i="1" dirty="0">
                <a:solidFill>
                  <a:srgbClr val="629755"/>
                </a:solidFill>
                <a:latin typeface="JetBrains Mono"/>
              </a:rPr>
              <a:t/>
            </a:r>
            <a:br>
              <a:rPr lang="en-US" altLang="en-US" sz="1600" i="1" dirty="0">
                <a:solidFill>
                  <a:srgbClr val="629755"/>
                </a:solidFill>
                <a:latin typeface="JetBrains Mono"/>
              </a:rPr>
            </a:br>
            <a:r>
              <a:rPr lang="en-US" altLang="en-US" sz="1600" i="1" dirty="0">
                <a:solidFill>
                  <a:srgbClr val="629755"/>
                </a:solidFill>
                <a:latin typeface="JetBrains Mono"/>
              </a:rPr>
              <a:t>   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mask =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np.zeros_like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(image)</a:t>
            </a:r>
            <a:br>
              <a:rPr lang="en-US" altLang="en-US" sz="16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   cv2.fillPoly(mask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vertices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255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br>
              <a:rPr lang="en-US" altLang="en-US" sz="16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masked_image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= cv2.bitwise_and(image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mask)</a:t>
            </a:r>
            <a:br>
              <a:rPr lang="en-US" altLang="en-US" sz="16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en-US" sz="1600" dirty="0" err="1" smtClean="0">
                <a:solidFill>
                  <a:srgbClr val="A9B7C6"/>
                </a:solidFill>
                <a:latin typeface="JetBrains Mono"/>
              </a:rPr>
              <a:t>masked_image</a:t>
            </a:r>
            <a:endParaRPr lang="en-US" altLang="en-US" sz="1600" dirty="0" smtClean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600" dirty="0" smtClean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imshape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=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image.shape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/>
            </a:r>
            <a:br>
              <a:rPr lang="en-US" altLang="en-US" sz="16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vertices =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np.array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([[(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0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imshape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[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])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450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320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490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320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imshape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[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1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]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 err="1">
                <a:solidFill>
                  <a:srgbClr val="A9B7C6"/>
                </a:solidFill>
                <a:latin typeface="JetBrains Mono"/>
              </a:rPr>
              <a:t>imshape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[</a:t>
            </a:r>
            <a:r>
              <a:rPr lang="en-US" altLang="en-US" sz="1600" dirty="0">
                <a:solidFill>
                  <a:srgbClr val="6897BB"/>
                </a:solidFill>
                <a:latin typeface="JetBrains Mono"/>
              </a:rPr>
              <a:t>0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])]]</a:t>
            </a:r>
            <a:r>
              <a:rPr lang="en-US" altLang="en-US" sz="1600" dirty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en-US" sz="1600" dirty="0" err="1">
                <a:solidFill>
                  <a:srgbClr val="AA4926"/>
                </a:solidFill>
                <a:latin typeface="JetBrains Mono"/>
              </a:rPr>
              <a:t>dtype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=np.int32)</a:t>
            </a: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sz="16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/>
              <a:t>3.Pasii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 smtClean="0"/>
              <a:t>4.Aplicarea </a:t>
            </a:r>
            <a:r>
              <a:rPr lang="en-US" dirty="0" err="1" smtClean="0"/>
              <a:t>mastii</a:t>
            </a:r>
            <a:r>
              <a:rPr lang="en-US" dirty="0" smtClean="0"/>
              <a:t> </a:t>
            </a:r>
            <a:r>
              <a:rPr lang="en-US" dirty="0" err="1" smtClean="0"/>
              <a:t>peste</a:t>
            </a:r>
            <a:r>
              <a:rPr lang="en-US" dirty="0" smtClean="0"/>
              <a:t> </a:t>
            </a:r>
            <a:r>
              <a:rPr lang="en-US" dirty="0" err="1" smtClean="0"/>
              <a:t>imaginea</a:t>
            </a:r>
            <a:r>
              <a:rPr lang="en-US" dirty="0" smtClean="0"/>
              <a:t> cu </a:t>
            </a:r>
            <a:r>
              <a:rPr lang="en-US" dirty="0" err="1" smtClean="0"/>
              <a:t>muchii</a:t>
            </a:r>
            <a:r>
              <a:rPr lang="en-US" dirty="0" smtClean="0"/>
              <a:t> </a:t>
            </a:r>
            <a:r>
              <a:rPr lang="en-US" dirty="0" err="1" smtClean="0"/>
              <a:t>obtinuta</a:t>
            </a:r>
            <a:r>
              <a:rPr lang="en-US" dirty="0" smtClean="0"/>
              <a:t> anterior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/>
              <a:t>3.Pasii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17" y="2424545"/>
            <a:ext cx="3166140" cy="18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5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 smtClean="0"/>
              <a:t>5.Aplicarea </a:t>
            </a:r>
            <a:r>
              <a:rPr lang="en-US" dirty="0" err="1" smtClean="0"/>
              <a:t>transformatei</a:t>
            </a:r>
            <a:r>
              <a:rPr lang="en-US" dirty="0" smtClean="0"/>
              <a:t> Hough </a:t>
            </a:r>
            <a:r>
              <a:rPr lang="en-US" dirty="0" err="1" smtClean="0"/>
              <a:t>spre</a:t>
            </a:r>
            <a:r>
              <a:rPr lang="en-US" dirty="0" smtClean="0"/>
              <a:t> a </a:t>
            </a:r>
            <a:r>
              <a:rPr lang="en-US" dirty="0" err="1" smtClean="0"/>
              <a:t>detecta</a:t>
            </a:r>
            <a:r>
              <a:rPr lang="en-US" dirty="0" smtClean="0"/>
              <a:t> </a:t>
            </a:r>
            <a:r>
              <a:rPr lang="en-US" dirty="0" err="1" smtClean="0"/>
              <a:t>linii</a:t>
            </a:r>
            <a:endParaRPr lang="en-US" dirty="0" smtClean="0"/>
          </a:p>
          <a:p>
            <a:pPr marL="0" indent="0">
              <a:buNone/>
            </a:pPr>
            <a:endParaRPr lang="en-US" altLang="en-US" sz="1400" dirty="0" smtClean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400" dirty="0" smtClean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400" dirty="0" smtClean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endParaRPr lang="en-US" altLang="en-US" sz="14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altLang="en-US" sz="1400" dirty="0" smtClean="0">
                <a:solidFill>
                  <a:srgbClr val="A9B7C6"/>
                </a:solidFill>
                <a:latin typeface="+mj-lt"/>
              </a:rPr>
              <a:t>rho 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=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2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theta = 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np.pi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 /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180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threshold =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15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min_line_len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 =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40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max_line_gap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 = </a:t>
            </a:r>
            <a:r>
              <a:rPr lang="en-US" altLang="en-US" sz="1400" dirty="0">
                <a:solidFill>
                  <a:srgbClr val="6897BB"/>
                </a:solidFill>
                <a:latin typeface="+mj-lt"/>
              </a:rPr>
              <a:t>20</a:t>
            </a:r>
            <a:br>
              <a:rPr lang="en-US" altLang="en-US" sz="1400" dirty="0">
                <a:solidFill>
                  <a:srgbClr val="6897BB"/>
                </a:solidFill>
                <a:latin typeface="+mj-lt"/>
              </a:rPr>
            </a:b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lines = cv2.HoughLinesP(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masked_edges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rho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theta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threshold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np.array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([])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</a:t>
            </a:r>
            <a:br>
              <a:rPr lang="en-US" altLang="en-US" sz="1400" dirty="0">
                <a:solidFill>
                  <a:srgbClr val="CC7832"/>
                </a:solidFill>
                <a:latin typeface="+mj-lt"/>
              </a:rPr>
            </a:b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                        </a:t>
            </a:r>
            <a:r>
              <a:rPr lang="en-US" altLang="en-US" sz="1400" dirty="0" err="1">
                <a:solidFill>
                  <a:srgbClr val="AA4926"/>
                </a:solidFill>
                <a:latin typeface="+mj-lt"/>
              </a:rPr>
              <a:t>minLineLength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=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min_line_len</a:t>
            </a:r>
            <a:r>
              <a:rPr lang="en-US" altLang="en-US" sz="1400" dirty="0">
                <a:solidFill>
                  <a:srgbClr val="CC7832"/>
                </a:solidFill>
                <a:latin typeface="+mj-lt"/>
              </a:rPr>
              <a:t>, </a:t>
            </a:r>
            <a:r>
              <a:rPr lang="en-US" altLang="en-US" sz="1400" dirty="0" err="1">
                <a:solidFill>
                  <a:srgbClr val="AA4926"/>
                </a:solidFill>
                <a:latin typeface="+mj-lt"/>
              </a:rPr>
              <a:t>maxLineGap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=</a:t>
            </a:r>
            <a:r>
              <a:rPr lang="en-US" altLang="en-US" sz="1400" dirty="0" err="1">
                <a:solidFill>
                  <a:srgbClr val="A9B7C6"/>
                </a:solidFill>
                <a:latin typeface="+mj-lt"/>
              </a:rPr>
              <a:t>max_line_gap</a:t>
            </a:r>
            <a:r>
              <a:rPr lang="en-US" altLang="en-US" sz="1400" dirty="0">
                <a:solidFill>
                  <a:srgbClr val="A9B7C6"/>
                </a:solidFill>
                <a:latin typeface="+mj-lt"/>
              </a:rPr>
              <a:t>)</a:t>
            </a:r>
            <a:endParaRPr lang="en-US" altLang="en-US" sz="14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/>
              <a:t>3.Pasii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27" y="1927157"/>
            <a:ext cx="3147530" cy="186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3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 smtClean="0"/>
              <a:t>6.Suprapunerea </a:t>
            </a:r>
            <a:r>
              <a:rPr lang="en-US" dirty="0" err="1" smtClean="0"/>
              <a:t>liniilor</a:t>
            </a:r>
            <a:r>
              <a:rPr lang="en-US" dirty="0" smtClean="0"/>
              <a:t> </a:t>
            </a:r>
            <a:r>
              <a:rPr lang="en-US" dirty="0" err="1" smtClean="0"/>
              <a:t>gasite</a:t>
            </a:r>
            <a:r>
              <a:rPr lang="en-US" dirty="0" smtClean="0"/>
              <a:t> cu </a:t>
            </a:r>
            <a:r>
              <a:rPr lang="en-US" dirty="0" err="1" smtClean="0"/>
              <a:t>imaginea</a:t>
            </a:r>
            <a:r>
              <a:rPr lang="en-US" dirty="0" smtClean="0"/>
              <a:t> </a:t>
            </a:r>
            <a:r>
              <a:rPr lang="en-US" dirty="0" err="1" smtClean="0"/>
              <a:t>initiala</a:t>
            </a:r>
            <a:endParaRPr lang="en-US" altLang="en-US" sz="1400" dirty="0" smtClean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altLang="en-US" sz="1400" dirty="0" err="1" smtClean="0">
                <a:solidFill>
                  <a:srgbClr val="A9B7C6"/>
                </a:solidFill>
                <a:latin typeface="+mn-lt"/>
              </a:rPr>
              <a:t>line_image</a:t>
            </a:r>
            <a:r>
              <a:rPr lang="en-US" altLang="en-US" sz="1400" dirty="0" smtClean="0">
                <a:solidFill>
                  <a:srgbClr val="A9B7C6"/>
                </a:solidFill>
                <a:latin typeface="+mn-lt"/>
              </a:rPr>
              <a:t> 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= </a:t>
            </a: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np.zeros_like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(image)</a:t>
            </a:r>
            <a:br>
              <a:rPr lang="en-US" altLang="en-US" sz="1400" dirty="0">
                <a:solidFill>
                  <a:srgbClr val="A9B7C6"/>
                </a:solidFill>
                <a:latin typeface="+mn-lt"/>
              </a:rPr>
            </a:b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line_image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 = </a:t>
            </a: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draw_lines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(</a:t>
            </a: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line_image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lines)</a:t>
            </a:r>
            <a:br>
              <a:rPr lang="en-US" altLang="en-US" sz="1400" dirty="0">
                <a:solidFill>
                  <a:srgbClr val="A9B7C6"/>
                </a:solidFill>
                <a:latin typeface="+mn-lt"/>
              </a:rPr>
            </a:b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result = cv2.addWeighted(image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+mn-lt"/>
              </a:rPr>
              <a:t>0.8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 err="1">
                <a:solidFill>
                  <a:srgbClr val="A9B7C6"/>
                </a:solidFill>
                <a:latin typeface="+mn-lt"/>
              </a:rPr>
              <a:t>line_image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+mn-lt"/>
              </a:rPr>
              <a:t>1</a:t>
            </a:r>
            <a:r>
              <a:rPr lang="en-US" altLang="en-US" sz="1400" dirty="0">
                <a:solidFill>
                  <a:srgbClr val="CC7832"/>
                </a:solidFill>
                <a:latin typeface="+mn-lt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+mn-lt"/>
              </a:rPr>
              <a:t>0</a:t>
            </a:r>
            <a:r>
              <a:rPr lang="en-US" altLang="en-US" sz="1400" dirty="0">
                <a:solidFill>
                  <a:srgbClr val="A9B7C6"/>
                </a:solidFill>
                <a:latin typeface="+mn-lt"/>
              </a:rPr>
              <a:t>)</a:t>
            </a:r>
            <a:endParaRPr lang="en-US" altLang="en-US" sz="14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dirty="0"/>
              <a:t>3.Pasii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procesarii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830" y="2209801"/>
            <a:ext cx="3466824" cy="202276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*</a:t>
            </a:r>
            <a:r>
              <a:rPr lang="en-US" dirty="0" err="1" smtClean="0"/>
              <a:t>Discutie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celor</a:t>
            </a:r>
            <a:r>
              <a:rPr lang="en-US" dirty="0" smtClean="0"/>
              <a:t> 3 </a:t>
            </a:r>
            <a:r>
              <a:rPr lang="en-US" dirty="0" err="1" smtClean="0"/>
              <a:t>cazuri</a:t>
            </a:r>
            <a:r>
              <a:rPr lang="en-US" dirty="0" smtClean="0"/>
              <a:t>.</a:t>
            </a: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4.</a:t>
            </a:r>
            <a:r>
              <a:rPr lang="en-US" dirty="0" err="1" smtClean="0"/>
              <a:t>Discutia</a:t>
            </a:r>
            <a:r>
              <a:rPr lang="en-US" dirty="0" smtClean="0"/>
              <a:t> </a:t>
            </a:r>
            <a:r>
              <a:rPr lang="en-US" dirty="0" err="1" smtClean="0"/>
              <a:t>rezultatelor</a:t>
            </a:r>
            <a:r>
              <a:rPr lang="ro-RO" dirty="0" smtClean="0"/>
              <a:t> si concluzii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18" y="907232"/>
            <a:ext cx="3336314" cy="1802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494" y="2958821"/>
            <a:ext cx="3340436" cy="1773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958821"/>
            <a:ext cx="3305341" cy="175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 world!</a:t>
            </a:r>
            <a:endParaRPr sz="6000" b="1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I AM </a:t>
            </a:r>
            <a:r>
              <a:rPr lang="en" sz="3600" dirty="0" smtClean="0"/>
              <a:t>Tudor-Gabriel</a:t>
            </a:r>
            <a:endParaRPr sz="36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6267146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tudor-gabriel.vasluianu@student.tuiasi.ro</a:t>
            </a:r>
            <a:endParaRPr sz="18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accent3"/>
                </a:solidFill>
              </a:rPr>
              <a:t>4</a:t>
            </a:r>
            <a:endParaRPr sz="6000" dirty="0">
              <a:solidFill>
                <a:schemeClr val="accent3"/>
              </a:solidFill>
            </a:endParaRPr>
          </a:p>
          <a:p>
            <a:pPr lvl="0"/>
            <a:r>
              <a:rPr lang="en-US" sz="2400" dirty="0" smtClean="0"/>
              <a:t>	   4.Discutia </a:t>
            </a:r>
            <a:r>
              <a:rPr lang="en-US" sz="2400" dirty="0" err="1"/>
              <a:t>rezultatelor</a:t>
            </a:r>
            <a:endParaRPr sz="24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9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*</a:t>
            </a:r>
            <a:r>
              <a:rPr lang="en-US" dirty="0" err="1" smtClean="0"/>
              <a:t>Linii</a:t>
            </a:r>
            <a:r>
              <a:rPr lang="en-US" dirty="0" smtClean="0"/>
              <a:t> </a:t>
            </a:r>
            <a:r>
              <a:rPr lang="en-US" dirty="0" err="1" smtClean="0"/>
              <a:t>albe</a:t>
            </a:r>
            <a:r>
              <a:rPr lang="en-US" dirty="0" smtClean="0"/>
              <a:t> vs </a:t>
            </a:r>
            <a:r>
              <a:rPr lang="en-US" dirty="0" err="1" smtClean="0"/>
              <a:t>linii</a:t>
            </a:r>
            <a:r>
              <a:rPr lang="en-US" dirty="0" smtClean="0"/>
              <a:t> </a:t>
            </a:r>
            <a:r>
              <a:rPr lang="en-US" dirty="0" err="1" smtClean="0"/>
              <a:t>galbene</a:t>
            </a:r>
            <a:r>
              <a:rPr lang="ro-RO" dirty="0" smtClean="0"/>
              <a:t> + ROI</a:t>
            </a:r>
            <a:endParaRPr lang="en-US" dirty="0" smtClean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4.</a:t>
            </a:r>
            <a:r>
              <a:rPr lang="en-US" dirty="0" err="1" smtClean="0"/>
              <a:t>Discutia</a:t>
            </a:r>
            <a:r>
              <a:rPr lang="en-US" dirty="0" smtClean="0"/>
              <a:t> </a:t>
            </a:r>
            <a:r>
              <a:rPr lang="en-US" dirty="0" err="1" smtClean="0"/>
              <a:t>rezultatelor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468" y="420855"/>
            <a:ext cx="3393987" cy="1984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68" y="2872076"/>
            <a:ext cx="3393987" cy="1908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1" y="2872076"/>
            <a:ext cx="3260103" cy="19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6000" dirty="0" smtClean="0">
                <a:solidFill>
                  <a:schemeClr val="accent3"/>
                </a:solidFill>
              </a:rPr>
              <a:t>5</a:t>
            </a:r>
            <a:endParaRPr sz="6000" dirty="0">
              <a:solidFill>
                <a:schemeClr val="accent3"/>
              </a:solidFill>
            </a:endParaRPr>
          </a:p>
          <a:p>
            <a:pPr lvl="0"/>
            <a:r>
              <a:rPr lang="ro-RO" sz="2400" dirty="0" smtClean="0"/>
              <a:t>5</a:t>
            </a:r>
            <a:r>
              <a:rPr lang="en-US" sz="2400" dirty="0" smtClean="0"/>
              <a:t>.</a:t>
            </a:r>
            <a:r>
              <a:rPr lang="ro-RO" sz="2400" dirty="0" smtClean="0"/>
              <a:t>Concluzii</a:t>
            </a:r>
            <a:endParaRPr sz="24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094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b="1" dirty="0" smtClean="0"/>
              <a:t>Multumesc pentru atentie!</a:t>
            </a:r>
            <a:endParaRPr sz="3600" b="1" dirty="0"/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4294967295"/>
          </p:nvPr>
        </p:nvSpPr>
        <p:spPr>
          <a:xfrm>
            <a:off x="909499" y="3160274"/>
            <a:ext cx="5387391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o-RO" sz="1600" dirty="0"/>
              <a:t>t</a:t>
            </a:r>
            <a:r>
              <a:rPr lang="ro-RO" sz="1600" dirty="0" smtClean="0"/>
              <a:t>udor-gabriel.vasluianu@student.tuiasi.ro</a:t>
            </a:r>
            <a:endParaRPr sz="1600" dirty="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1</a:t>
            </a:r>
            <a:endParaRPr sz="6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Cuprins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1.Cuprins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 smtClean="0"/>
              <a:t>1.Intro</a:t>
            </a:r>
            <a:r>
              <a:rPr lang="ro-RO" dirty="0" smtClean="0"/>
              <a:t>ducere</a:t>
            </a:r>
            <a:endParaRPr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smtClean="0"/>
              <a:t>2.Unelte SW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librariile</a:t>
            </a:r>
            <a:r>
              <a:rPr lang="en-US" dirty="0" smtClean="0"/>
              <a:t> </a:t>
            </a:r>
            <a:r>
              <a:rPr lang="en-US" dirty="0" err="1" smtClean="0"/>
              <a:t>folosite</a:t>
            </a:r>
            <a:endParaRPr lang="en-US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smtClean="0"/>
              <a:t>3.Pasii </a:t>
            </a:r>
            <a:r>
              <a:rPr lang="en-US" dirty="0" err="1" smtClean="0"/>
              <a:t>necesari</a:t>
            </a:r>
            <a:r>
              <a:rPr lang="en-US" dirty="0" smtClean="0"/>
              <a:t> </a:t>
            </a:r>
            <a:r>
              <a:rPr lang="en-US" dirty="0" err="1" smtClean="0"/>
              <a:t>procesarii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endParaRPr lang="en-US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smtClean="0"/>
              <a:t>4.Discutia </a:t>
            </a:r>
            <a:r>
              <a:rPr lang="en-US" dirty="0" err="1" smtClean="0"/>
              <a:t>rezultatelor</a:t>
            </a:r>
            <a:endParaRPr lang="en-US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smtClean="0"/>
              <a:t>5.Concluzii</a:t>
            </a:r>
            <a:endParaRPr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7" y="1239803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Lane detection</a:t>
            </a:r>
          </a:p>
          <a:p>
            <a:r>
              <a:rPr lang="ro-RO" dirty="0" smtClean="0"/>
              <a:t>Identificarea marginilor benzii de circulatie dintr-un video </a:t>
            </a:r>
            <a:r>
              <a:rPr lang="ro-RO" dirty="0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dintr</a:t>
            </a:r>
            <a:r>
              <a:rPr lang="en-US" dirty="0" smtClean="0"/>
              <a:t>-o</a:t>
            </a:r>
            <a:r>
              <a:rPr lang="ro-RO" dirty="0" smtClean="0"/>
              <a:t> </a:t>
            </a:r>
            <a:r>
              <a:rPr lang="ro-RO" dirty="0" smtClean="0"/>
              <a:t>imagine</a:t>
            </a:r>
          </a:p>
          <a:p>
            <a:r>
              <a:rPr lang="ro-RO" dirty="0" smtClean="0"/>
              <a:t>Trebuie </a:t>
            </a:r>
            <a:r>
              <a:rPr lang="ro-RO" dirty="0" smtClean="0"/>
              <a:t>facut </a:t>
            </a:r>
            <a:r>
              <a:rPr lang="ro-RO" dirty="0" smtClean="0"/>
              <a:t>in timp real</a:t>
            </a:r>
          </a:p>
          <a:p>
            <a:r>
              <a:rPr lang="ro-RO" dirty="0" smtClean="0"/>
              <a:t>Trebuie </a:t>
            </a:r>
            <a:r>
              <a:rPr lang="ro-RO" dirty="0" smtClean="0"/>
              <a:t>facut </a:t>
            </a:r>
            <a:r>
              <a:rPr lang="ro-RO" dirty="0" smtClean="0"/>
              <a:t>indiferent de vreme, conditii de vizibilitate sau tipul de drum</a:t>
            </a:r>
            <a:r>
              <a:rPr lang="en-US" dirty="0" smtClean="0"/>
              <a:t> (ma refer la </a:t>
            </a:r>
            <a:r>
              <a:rPr lang="en-US" dirty="0" err="1" smtClean="0"/>
              <a:t>directie</a:t>
            </a:r>
            <a:r>
              <a:rPr lang="en-US" dirty="0" smtClean="0"/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1. Intro</a:t>
            </a: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404330" y="1234143"/>
            <a:ext cx="8218297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8" y="222142"/>
            <a:ext cx="3578387" cy="26861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95" y="222142"/>
            <a:ext cx="4572396" cy="2438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90" y="2660753"/>
            <a:ext cx="3837709" cy="2158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6000" dirty="0">
                <a:solidFill>
                  <a:schemeClr val="accent3"/>
                </a:solidFill>
              </a:rPr>
              <a:t>2</a:t>
            </a:r>
            <a:endParaRPr sz="6000" dirty="0">
              <a:solidFill>
                <a:schemeClr val="accent3"/>
              </a:solidFill>
            </a:endParaRPr>
          </a:p>
          <a:p>
            <a:pPr lvl="0"/>
            <a:r>
              <a:rPr lang="en" sz="2800" dirty="0"/>
              <a:t>2.Unelte SW si librarii folosite</a:t>
            </a:r>
            <a:endParaRPr sz="28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1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2.Unelte SW si librarii folosite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26349" y="1182788"/>
            <a:ext cx="84197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smtClean="0"/>
              <a:t>1.OpenCV</a:t>
            </a:r>
            <a:endParaRPr lang="it-IT" dirty="0"/>
          </a:p>
          <a:p>
            <a:pPr lvl="0">
              <a:spcBef>
                <a:spcPts val="0"/>
              </a:spcBef>
            </a:pPr>
            <a:r>
              <a:rPr lang="it-IT" dirty="0" smtClean="0"/>
              <a:t>2.Numpy</a:t>
            </a:r>
            <a:endParaRPr lang="it-IT" dirty="0"/>
          </a:p>
          <a:p>
            <a:pPr lvl="0">
              <a:spcBef>
                <a:spcPts val="0"/>
              </a:spcBef>
            </a:pPr>
            <a:r>
              <a:rPr lang="it-IT" dirty="0" smtClean="0"/>
              <a:t>3.PyCharm</a:t>
            </a:r>
            <a:endParaRPr lang="it-IT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243280" y="1061817"/>
            <a:ext cx="827987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b="1" dirty="0" err="1"/>
              <a:t>OpenCV</a:t>
            </a:r>
            <a:r>
              <a:rPr lang="en-US" dirty="0"/>
              <a:t> (</a:t>
            </a:r>
            <a:r>
              <a:rPr lang="en-US" b="1" dirty="0"/>
              <a:t>Open Source Computer Vision </a:t>
            </a:r>
            <a:r>
              <a:rPr lang="en-US" b="1" dirty="0" smtClean="0"/>
              <a:t>Library</a:t>
            </a:r>
            <a:r>
              <a:rPr lang="en-US" dirty="0" smtClean="0"/>
              <a:t>):</a:t>
            </a:r>
          </a:p>
          <a:p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vederea</a:t>
            </a:r>
            <a:r>
              <a:rPr lang="en-US" dirty="0" smtClean="0"/>
              <a:t> </a:t>
            </a:r>
            <a:r>
              <a:rPr lang="en-US" dirty="0" err="1" smtClean="0"/>
              <a:t>artificiala</a:t>
            </a:r>
            <a:r>
              <a:rPr lang="en-US" dirty="0" smtClean="0"/>
              <a:t> in </a:t>
            </a:r>
            <a:r>
              <a:rPr lang="en-US" dirty="0" err="1" smtClean="0"/>
              <a:t>timp</a:t>
            </a:r>
            <a:r>
              <a:rPr lang="en-US" dirty="0" smtClean="0"/>
              <a:t> real</a:t>
            </a:r>
          </a:p>
          <a:p>
            <a:r>
              <a:rPr lang="en-US" dirty="0" smtClean="0"/>
              <a:t>Cross-platform</a:t>
            </a:r>
          </a:p>
          <a:p>
            <a:r>
              <a:rPr lang="en-US" dirty="0" err="1" smtClean="0"/>
              <a:t>Disponibila</a:t>
            </a:r>
            <a:r>
              <a:rPr lang="en-US" dirty="0" smtClean="0"/>
              <a:t> open-source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accelerarea</a:t>
            </a:r>
            <a:r>
              <a:rPr lang="en-US" dirty="0" smtClean="0"/>
              <a:t> GPU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2.Unelte SW si librariile folosite</a:t>
            </a:r>
            <a:r>
              <a:rPr lang="ro-RO" dirty="0" smtClean="0"/>
              <a:t/>
            </a:r>
            <a:br>
              <a:rPr lang="ro-RO" dirty="0" smtClean="0"/>
            </a:b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6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296</Words>
  <Application>Microsoft Office PowerPoint</Application>
  <PresentationFormat>On-screen Show (16:9)</PresentationFormat>
  <Paragraphs>105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Cousine</vt:lpstr>
      <vt:lpstr>JetBrains Mono</vt:lpstr>
      <vt:lpstr>Arial</vt:lpstr>
      <vt:lpstr>Valentine template</vt:lpstr>
      <vt:lpstr>Sistem “Lane Detection”</vt:lpstr>
      <vt:lpstr>Hello world!</vt:lpstr>
      <vt:lpstr>1 Cuprins</vt:lpstr>
      <vt:lpstr>1.Cuprins</vt:lpstr>
      <vt:lpstr>1. Intro</vt:lpstr>
      <vt:lpstr>PowerPoint Presentation</vt:lpstr>
      <vt:lpstr>2 2.Unelte SW si librarii folosite</vt:lpstr>
      <vt:lpstr>2.Unelte SW si librarii folosite</vt:lpstr>
      <vt:lpstr>2.Unelte SW si librariile folosite </vt:lpstr>
      <vt:lpstr>2.Unelte SW si librariile folosite</vt:lpstr>
      <vt:lpstr>3 3.Pasii necesari procesarii imaginilor</vt:lpstr>
      <vt:lpstr>3.Pasii necesari procesarii imaginilor</vt:lpstr>
      <vt:lpstr>3.Pasii necesari procesarii imaginilor</vt:lpstr>
      <vt:lpstr>3.Pasii necesari procesarii imaginilor</vt:lpstr>
      <vt:lpstr>3.Pasii necesari procesarii imaginilor</vt:lpstr>
      <vt:lpstr>3.Pasii necesari procesarii imaginilor</vt:lpstr>
      <vt:lpstr>3.Pasii necesari procesarii imaginilor</vt:lpstr>
      <vt:lpstr>3.Pasii necesari procesarii imaginilor</vt:lpstr>
      <vt:lpstr>4.Discutia rezultatelor si concluzii </vt:lpstr>
      <vt:lpstr>4     4.Discutia rezultatelor</vt:lpstr>
      <vt:lpstr>4.Discutia rezultatelor </vt:lpstr>
      <vt:lpstr>5 5.Concluzii</vt:lpstr>
      <vt:lpstr>Multumesc pentru atentie!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“Lane Detection”</dc:title>
  <dc:creator>Tudor Vasluianu</dc:creator>
  <cp:lastModifiedBy>Microsoft account</cp:lastModifiedBy>
  <cp:revision>23</cp:revision>
  <dcterms:modified xsi:type="dcterms:W3CDTF">2023-04-11T11:24:42Z</dcterms:modified>
</cp:coreProperties>
</file>